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Hanken Grotesk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Light-italic.fntdata"/><Relationship Id="rId10" Type="http://schemas.openxmlformats.org/officeDocument/2006/relationships/slide" Target="slides/slide5.xml"/><Relationship Id="rId32" Type="http://schemas.openxmlformats.org/officeDocument/2006/relationships/font" Target="fonts/LatoLight-bold.fntdata"/><Relationship Id="rId13" Type="http://schemas.openxmlformats.org/officeDocument/2006/relationships/slide" Target="slides/slide8.xml"/><Relationship Id="rId35" Type="http://schemas.openxmlformats.org/officeDocument/2006/relationships/font" Target="fonts/HankenGroteskLight-regular.fntdata"/><Relationship Id="rId12" Type="http://schemas.openxmlformats.org/officeDocument/2006/relationships/slide" Target="slides/slide7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HankenGroteskLight-italic.fntdata"/><Relationship Id="rId14" Type="http://schemas.openxmlformats.org/officeDocument/2006/relationships/slide" Target="slides/slide9.xml"/><Relationship Id="rId36" Type="http://schemas.openxmlformats.org/officeDocument/2006/relationships/font" Target="fonts/HankenGrotesk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HankenGroteskLight-boldItalic.fntdata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c9d01c9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ac9d01c9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Pedro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af797c40e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af797c40e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Pedro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f5da306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af5da306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Chavely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1c3e6fb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1c3e6fb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 28 April 2025, the power systems of Spain and Portugal suffered a massive blackout affecting tens of millions.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incident demonstrates that </a:t>
            </a: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 when generation capacity seems sufficient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systemic instabilities (voltage, synchronization) can trigger cascading failures.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underlines that traditional capacity margin metrics might not always be enough — but also that generational/demand and imports data, combined with other factors, can still provide early warning signals.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 28 April 2025, the power systems of Spain and Portugal suffered a massive blackout affecting tens of millions.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incident demonstrates that </a:t>
            </a: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 when generation capacity seems sufficient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systemic instabilities (voltage, synchronization) can trigger cascading failures.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underlines that traditional capacity margin metrics might not always be enough — but also that generational/demand and imports data, combined with other factors, can still provide early warning signals.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c9d01c944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c9d01c944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Primary Data: ENTSO-E Transparency Platform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European Network of Transmission System Operators for Electricity (ENTSO-E)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maintains the most comprehensive database of European grid operations.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Geographic Coverage: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27 European countries: Spain, Portugal, France, Germany, Italy, United Kingdom, Netherlands, Belgium, Austria, Switzerland, Poland, Czech Republic, Denmark, Sweden, Norway, Finland, Greece, Ireland, Romania, Bulgaria, Hungary, Slovakia, Slovenia, Croatia, Estonia, Lithuania, Latvia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Temporal Coverage: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January 2023 to October 2025 (2.8 years)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Hourly resolution (24 records per day)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Total: ~590,000 country-hour observations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c9d01c944_8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ac9d01c944_8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c9d01c944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c9d01c944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Chavely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f5da3061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af5da306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Ya-Chi’s Slide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c9d01c944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c9d01c944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Ya-Chi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-AP9TiXt6pwKt1qlTXSUVzHL2KLHwo5o/view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hyperlink" Target="https://gridwatch-energy-grid-stress-prediction.streamlit.app/" TargetMode="External"/><Relationship Id="rId5" Type="http://schemas.openxmlformats.org/officeDocument/2006/relationships/hyperlink" Target="https://github.com/chavelyalbert/energy-grid-load-prediction#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jp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/>
        </p:nvSpPr>
        <p:spPr>
          <a:xfrm>
            <a:off x="3179675" y="1132750"/>
            <a:ext cx="64119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AI-Powered Early Warning System for 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European Electricity Grid Stress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3179675" y="6438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GridWatch</a:t>
            </a:r>
            <a:endParaRPr b="1" sz="2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6041900" y="43482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Science Bootcamp neue fische &amp; SPICED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Capstone Project 15.12.2025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041900" y="2854225"/>
            <a:ext cx="27123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6: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Chavely Albert Fernandez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Pedro Miguel </a:t>
            </a:r>
            <a:r>
              <a:rPr lang="en-GB" sz="1200">
                <a:solidFill>
                  <a:schemeClr val="lt1"/>
                </a:solidFill>
              </a:rPr>
              <a:t>da Câmara Leme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Ya-Chi Hsiao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Maria Sokotushchenko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232" name="Google Shape;2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>
            <p:ph type="title"/>
          </p:nvPr>
        </p:nvSpPr>
        <p:spPr>
          <a:xfrm>
            <a:off x="1419000" y="437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0" name="Google Shape;360;p26"/>
          <p:cNvSpPr txBox="1"/>
          <p:nvPr/>
        </p:nvSpPr>
        <p:spPr>
          <a:xfrm>
            <a:off x="6275175" y="3133178"/>
            <a:ext cx="2652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80% of the high grid stress situations are well predicted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26"/>
          <p:cNvPicPr preferRelativeResize="0"/>
          <p:nvPr/>
        </p:nvPicPr>
        <p:blipFill rotWithShape="1">
          <a:blip r:embed="rId3">
            <a:alphaModFix/>
          </a:blip>
          <a:srcRect b="43413" l="0" r="30632" t="0"/>
          <a:stretch/>
        </p:blipFill>
        <p:spPr>
          <a:xfrm>
            <a:off x="487475" y="1594825"/>
            <a:ext cx="5535115" cy="27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6"/>
          <p:cNvSpPr/>
          <p:nvPr/>
        </p:nvSpPr>
        <p:spPr>
          <a:xfrm>
            <a:off x="4391900" y="1945561"/>
            <a:ext cx="548700" cy="996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ood Feedback Concept With Red, Yellow And Green Smileys On Wooden Blocks On A Board, The Green Smiley Is Touched By A Finger (proporcionado por Getty Images)" id="363" name="Google Shape;3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838" y="1944125"/>
            <a:ext cx="1599273" cy="106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type="title"/>
          </p:nvPr>
        </p:nvSpPr>
        <p:spPr>
          <a:xfrm>
            <a:off x="1275650" y="575275"/>
            <a:ext cx="76524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Which factors have the biggest impact on grid stress prediction?</a:t>
            </a:r>
            <a:endParaRPr sz="1800"/>
          </a:p>
        </p:txBody>
      </p:sp>
      <p:sp>
        <p:nvSpPr>
          <p:cNvPr id="369" name="Google Shape;36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0" name="Google Shape;370;p27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799" y="1577725"/>
            <a:ext cx="4774401" cy="29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6" name="Google Shape;376;p28" title="streamlit_demo_gridwatch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 txBox="1"/>
          <p:nvPr>
            <p:ph idx="4294967295" type="title"/>
          </p:nvPr>
        </p:nvSpPr>
        <p:spPr>
          <a:xfrm>
            <a:off x="3450000" y="551725"/>
            <a:ext cx="22440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82" name="Google Shape;38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3" name="Google Shape;383;p29"/>
          <p:cNvSpPr txBox="1"/>
          <p:nvPr/>
        </p:nvSpPr>
        <p:spPr>
          <a:xfrm>
            <a:off x="435225" y="2279262"/>
            <a:ext cx="4805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App: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https://gridwatch-energy-grid-stress-prediction.streamlit.app/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4" name="Google Shape;384;p29"/>
          <p:cNvSpPr txBox="1"/>
          <p:nvPr/>
        </p:nvSpPr>
        <p:spPr>
          <a:xfrm>
            <a:off x="479175" y="3753800"/>
            <a:ext cx="426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GitHub Repository: </a:t>
            </a:r>
            <a:r>
              <a:rPr lang="en-GB" sz="12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https://github.com/chavelyalbert/energy-grid-load-prediction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385" name="Google Shape;3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0950" y="3595575"/>
            <a:ext cx="1034527" cy="1034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950" y="2054500"/>
            <a:ext cx="1034527" cy="10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1297500" y="261625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GridWatch Team</a:t>
            </a:r>
            <a:endParaRPr b="1"/>
          </a:p>
        </p:txBody>
      </p:sp>
      <p:sp>
        <p:nvSpPr>
          <p:cNvPr id="238" name="Google Shape;23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9" name="Google Shape;239;p18" title="group 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513" y="1081550"/>
            <a:ext cx="626286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974" y="1245175"/>
            <a:ext cx="40624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4856738" y="3492175"/>
            <a:ext cx="39729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600"/>
              <a:t>Source: ENTSO-E Factual Report (Published Oct 3, 2025)</a:t>
            </a:r>
            <a:endParaRPr sz="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 txBox="1"/>
          <p:nvPr/>
        </p:nvSpPr>
        <p:spPr>
          <a:xfrm>
            <a:off x="146700" y="4346925"/>
            <a:ext cx="88506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Goal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build a predictive model for “grid stress / blackout risk” using publicly available time-series data + machine learning.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rystal ball computer with chart   Grouped elements   Color   Illustrator Ver. 5    Predict the future    The future of the Internet (proporcionado por Getty Images)" id="248" name="Google Shape;2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00" y="3535500"/>
            <a:ext cx="784473" cy="8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0" name="Google Shape;250;p19"/>
          <p:cNvSpPr txBox="1"/>
          <p:nvPr/>
        </p:nvSpPr>
        <p:spPr>
          <a:xfrm>
            <a:off x="211700" y="1475575"/>
            <a:ext cx="43602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b="1"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28 April 2025: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Massive blackout across Spain and Portugal, impacting tens of millions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Showed that adequate generation doesn’t prevent voltage or synchronization instability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Proved that capacity margins alone are insufficient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Generation, demand, and import patterns can still provide early warning signals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0"/>
          <p:cNvGrpSpPr/>
          <p:nvPr/>
        </p:nvGrpSpPr>
        <p:grpSpPr>
          <a:xfrm>
            <a:off x="4356331" y="975530"/>
            <a:ext cx="3018127" cy="3018127"/>
            <a:chOff x="4303290" y="1676962"/>
            <a:chExt cx="1854000" cy="1854000"/>
          </a:xfrm>
        </p:grpSpPr>
        <p:sp>
          <p:nvSpPr>
            <p:cNvPr id="257" name="Google Shape;257;p20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D0E0E3"/>
            </a:solidFill>
            <a:ln cap="flat" cmpd="sng" w="46525">
              <a:solidFill>
                <a:srgbClr val="65F0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8825" lIns="148825" spcFirstLastPara="1" rIns="148825" wrap="square" tIns="148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 txBox="1"/>
            <p:nvPr/>
          </p:nvSpPr>
          <p:spPr>
            <a:xfrm>
              <a:off x="4739027" y="1808679"/>
              <a:ext cx="999000" cy="2520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148825" lIns="148825" spcFirstLastPara="1" rIns="148825" wrap="square" tIns="1488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1155CC"/>
                  </a:solidFill>
                </a:rPr>
                <a:t>10m </a:t>
              </a:r>
              <a:r>
                <a:rPr b="1" lang="en-GB" sz="1100">
                  <a:solidFill>
                    <a:srgbClr val="1155CC"/>
                  </a:solidFill>
                </a:rPr>
                <a:t>wind speed </a:t>
              </a:r>
              <a:r>
                <a:rPr lang="en-GB" sz="1100">
                  <a:solidFill>
                    <a:srgbClr val="1155CC"/>
                  </a:solidFill>
                </a:rPr>
                <a:t>(m/s) </a:t>
              </a:r>
              <a:endParaRPr sz="149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9" name="Google Shape;259;p20"/>
          <p:cNvSpPr/>
          <p:nvPr/>
        </p:nvSpPr>
        <p:spPr>
          <a:xfrm>
            <a:off x="1769549" y="975530"/>
            <a:ext cx="3018000" cy="3018000"/>
          </a:xfrm>
          <a:prstGeom prst="ellipse">
            <a:avLst/>
          </a:prstGeom>
          <a:solidFill>
            <a:srgbClr val="D0E0E3"/>
          </a:solidFill>
          <a:ln cap="flat" cmpd="sng" w="46525">
            <a:solidFill>
              <a:srgbClr val="65F0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8825" lIns="148825" spcFirstLastPara="1" rIns="148825" wrap="square" tIns="1488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155CC"/>
              </a:solidFill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2512292" y="1076203"/>
            <a:ext cx="15927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155CC"/>
                </a:solidFill>
              </a:rPr>
              <a:t>Load </a:t>
            </a:r>
            <a:r>
              <a:rPr lang="en-GB" sz="1100">
                <a:solidFill>
                  <a:srgbClr val="1155CC"/>
                </a:solidFill>
              </a:rPr>
              <a:t>(Electricity Demand in MW- real time and day-ahead forecast)</a:t>
            </a:r>
            <a:endParaRPr sz="11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912617" y="2015478"/>
            <a:ext cx="1831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155CC"/>
                </a:solidFill>
              </a:rPr>
              <a:t>Generation</a:t>
            </a:r>
            <a:r>
              <a:rPr lang="en-GB" sz="1100">
                <a:solidFill>
                  <a:srgbClr val="1155CC"/>
                </a:solidFill>
              </a:rPr>
              <a:t> by Source Type (real time and day-ahead forecast for wind offshore and solar)</a:t>
            </a:r>
            <a:endParaRPr/>
          </a:p>
        </p:txBody>
      </p:sp>
      <p:sp>
        <p:nvSpPr>
          <p:cNvPr id="262" name="Google Shape;262;p20"/>
          <p:cNvSpPr txBox="1"/>
          <p:nvPr/>
        </p:nvSpPr>
        <p:spPr>
          <a:xfrm>
            <a:off x="2483142" y="2953578"/>
            <a:ext cx="1993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155CC"/>
                </a:solidFill>
              </a:rPr>
              <a:t>Cross-Border Flows (</a:t>
            </a:r>
            <a:r>
              <a:rPr lang="en-GB" sz="1100">
                <a:solidFill>
                  <a:srgbClr val="1155CC"/>
                </a:solidFill>
              </a:rPr>
              <a:t>Physical electricity flows between countries in MW)</a:t>
            </a:r>
            <a:endParaRPr sz="1100">
              <a:solidFill>
                <a:srgbClr val="1155CC"/>
              </a:solidFill>
            </a:endParaRPr>
          </a:p>
        </p:txBody>
      </p:sp>
      <p:pic>
        <p:nvPicPr>
          <p:cNvPr id="263" name="Google Shape;263;p20" title="Screenshot 2025-12-01 at 12.14.28.png"/>
          <p:cNvPicPr preferRelativeResize="0"/>
          <p:nvPr/>
        </p:nvPicPr>
        <p:blipFill rotWithShape="1">
          <a:blip r:embed="rId3">
            <a:alphaModFix/>
          </a:blip>
          <a:srcRect b="0" l="0" r="81669" t="0"/>
          <a:stretch/>
        </p:blipFill>
        <p:spPr>
          <a:xfrm>
            <a:off x="3673666" y="2208953"/>
            <a:ext cx="1007576" cy="4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0"/>
          <p:cNvSpPr txBox="1"/>
          <p:nvPr/>
        </p:nvSpPr>
        <p:spPr>
          <a:xfrm>
            <a:off x="4743754" y="1776728"/>
            <a:ext cx="183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55CC"/>
                </a:solidFill>
              </a:rPr>
              <a:t>2m </a:t>
            </a:r>
            <a:r>
              <a:rPr b="1" lang="en-GB" sz="1100">
                <a:solidFill>
                  <a:srgbClr val="1155CC"/>
                </a:solidFill>
              </a:rPr>
              <a:t>air temperature</a:t>
            </a:r>
            <a:r>
              <a:rPr lang="en-GB" sz="1100">
                <a:solidFill>
                  <a:srgbClr val="1155CC"/>
                </a:solidFill>
              </a:rPr>
              <a:t> (°C)</a:t>
            </a:r>
            <a:endParaRPr sz="1100">
              <a:solidFill>
                <a:srgbClr val="1155CC"/>
              </a:solidFill>
            </a:endParaRPr>
          </a:p>
        </p:txBody>
      </p:sp>
      <p:pic>
        <p:nvPicPr>
          <p:cNvPr id="265" name="Google Shape;265;p20" title="Screenshot 2025-12-02 at 14.46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467" y="2265853"/>
            <a:ext cx="1104475" cy="4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 txBox="1"/>
          <p:nvPr/>
        </p:nvSpPr>
        <p:spPr>
          <a:xfrm>
            <a:off x="5246642" y="2953578"/>
            <a:ext cx="1462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155CC"/>
                </a:solidFill>
              </a:rPr>
              <a:t>Surface </a:t>
            </a:r>
            <a:r>
              <a:rPr b="1" lang="en-GB" sz="1100">
                <a:solidFill>
                  <a:srgbClr val="1155CC"/>
                </a:solidFill>
              </a:rPr>
              <a:t>solar radiation </a:t>
            </a:r>
            <a:r>
              <a:rPr lang="en-GB" sz="1100">
                <a:solidFill>
                  <a:srgbClr val="1155CC"/>
                </a:solidFill>
              </a:rPr>
              <a:t>downwards (W/m²)</a:t>
            </a:r>
            <a:endParaRPr sz="1100">
              <a:solidFill>
                <a:srgbClr val="1155CC"/>
              </a:solidFill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4860104" y="2315503"/>
            <a:ext cx="1159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1155CC"/>
                </a:solidFill>
              </a:rPr>
              <a:t>Wind direction</a:t>
            </a:r>
            <a:r>
              <a:rPr lang="en-GB" sz="1100">
                <a:solidFill>
                  <a:srgbClr val="1155CC"/>
                </a:solidFill>
              </a:rPr>
              <a:t> (degrees)</a:t>
            </a:r>
            <a:endParaRPr sz="1100">
              <a:solidFill>
                <a:srgbClr val="1155CC"/>
              </a:solidFill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666325" y="4071700"/>
            <a:ext cx="4986900" cy="1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lang="en-GB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European Network of Transmission System Operators for Electricity </a:t>
            </a:r>
            <a:r>
              <a:rPr lang="en-GB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maintains the most comprehensive database of European grid operations.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January 2023 to October 2025 (2.8 years)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Total: ~590,000 country-hour observations</a:t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</p:txBody>
      </p:sp>
      <p:pic>
        <p:nvPicPr>
          <p:cNvPr id="275" name="Google Shape;2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313" y="393762"/>
            <a:ext cx="1104475" cy="5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1"/>
          <p:cNvSpPr txBox="1"/>
          <p:nvPr/>
        </p:nvSpPr>
        <p:spPr>
          <a:xfrm>
            <a:off x="154250" y="330161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variable: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Grid Stress Score (0–100 points)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3d White people with dart and target. Success in business. (proporcionado por Getty Images)" id="277" name="Google Shape;2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062" y="2205725"/>
            <a:ext cx="1250376" cy="937786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chemeClr val="lt1">
                <a:alpha val="50000"/>
              </a:schemeClr>
            </a:outerShdw>
          </a:effectLst>
        </p:spPr>
      </p:pic>
      <p:sp>
        <p:nvSpPr>
          <p:cNvPr id="278" name="Google Shape;278;p21"/>
          <p:cNvSpPr txBox="1"/>
          <p:nvPr/>
        </p:nvSpPr>
        <p:spPr>
          <a:xfrm>
            <a:off x="3463700" y="1441588"/>
            <a:ext cx="5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Quantify real-time system stress using four operational indicators: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80" name="Google Shape;280;p21"/>
          <p:cNvGrpSpPr/>
          <p:nvPr/>
        </p:nvGrpSpPr>
        <p:grpSpPr>
          <a:xfrm>
            <a:off x="3415050" y="1999900"/>
            <a:ext cx="3070800" cy="1143600"/>
            <a:chOff x="3463700" y="1618050"/>
            <a:chExt cx="3070800" cy="1143600"/>
          </a:xfrm>
        </p:grpSpPr>
        <p:sp>
          <p:nvSpPr>
            <p:cNvPr id="281" name="Google Shape;281;p21"/>
            <p:cNvSpPr txBox="1"/>
            <p:nvPr/>
          </p:nvSpPr>
          <p:spPr>
            <a:xfrm>
              <a:off x="3463700" y="1618050"/>
              <a:ext cx="3070800" cy="1143600"/>
            </a:xfrm>
            <a:prstGeom prst="rect">
              <a:avLst/>
            </a:prstGeom>
            <a:noFill/>
            <a:ln cap="flat" cmpd="sng" w="19050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1. Reserve Margin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• ≥20% → 0 points     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• 10–20% → 12.5 points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• &lt;10% → 25 points</a:t>
              </a:r>
              <a:r>
                <a:rPr lang="en-GB">
                  <a:latin typeface="Lato"/>
                  <a:ea typeface="Lato"/>
                  <a:cs typeface="Lato"/>
                  <a:sym typeface="Lato"/>
                </a:rPr>
                <a:t>    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82" name="Google Shape;282;p21" title="Screenshot 2025-12-11 at 10.59.4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82075" y="2022263"/>
              <a:ext cx="714300" cy="51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" name="Google Shape;283;p21"/>
          <p:cNvGrpSpPr/>
          <p:nvPr/>
        </p:nvGrpSpPr>
        <p:grpSpPr>
          <a:xfrm>
            <a:off x="6807488" y="3386363"/>
            <a:ext cx="2143200" cy="1143600"/>
            <a:chOff x="6877938" y="3386363"/>
            <a:chExt cx="2143200" cy="1143600"/>
          </a:xfrm>
        </p:grpSpPr>
        <p:sp>
          <p:nvSpPr>
            <p:cNvPr id="284" name="Google Shape;284;p21"/>
            <p:cNvSpPr txBox="1"/>
            <p:nvPr/>
          </p:nvSpPr>
          <p:spPr>
            <a:xfrm>
              <a:off x="6877938" y="3386363"/>
              <a:ext cx="2143200" cy="1143600"/>
            </a:xfrm>
            <a:prstGeom prst="rect">
              <a:avLst/>
            </a:prstGeom>
            <a:noFill/>
            <a:ln cap="flat" cmpd="sng" w="19050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4. Cross-Border Imports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• Flag = 1 → 25 points 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• Flag = 0 → 0 points 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85" name="Google Shape;285;p21" title="Screenshot 2025-12-11 at 11.15.21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04675" y="3699775"/>
              <a:ext cx="1703950" cy="278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21"/>
          <p:cNvGrpSpPr/>
          <p:nvPr/>
        </p:nvGrpSpPr>
        <p:grpSpPr>
          <a:xfrm>
            <a:off x="6807500" y="1975550"/>
            <a:ext cx="2143200" cy="1143600"/>
            <a:chOff x="6807500" y="1975550"/>
            <a:chExt cx="2143200" cy="1143600"/>
          </a:xfrm>
        </p:grpSpPr>
        <p:sp>
          <p:nvSpPr>
            <p:cNvPr id="287" name="Google Shape;287;p21"/>
            <p:cNvSpPr txBox="1"/>
            <p:nvPr/>
          </p:nvSpPr>
          <p:spPr>
            <a:xfrm>
              <a:off x="6807500" y="1975550"/>
              <a:ext cx="2143200" cy="1143600"/>
            </a:xfrm>
            <a:prstGeom prst="rect">
              <a:avLst/>
            </a:prstGeom>
            <a:noFill/>
            <a:ln cap="flat" cmpd="sng" w="19050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3. Cross-Border Exports   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• Flag = 1 → 25 points 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• Flag = 0 → 0 points  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88" name="Google Shape;288;p21" title="Screenshot 2025-12-11 at 11.16.35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27113" y="2295600"/>
              <a:ext cx="1703974" cy="2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21"/>
          <p:cNvGrpSpPr/>
          <p:nvPr/>
        </p:nvGrpSpPr>
        <p:grpSpPr>
          <a:xfrm>
            <a:off x="3311975" y="3386375"/>
            <a:ext cx="3337800" cy="1143600"/>
            <a:chOff x="3281550" y="3468050"/>
            <a:chExt cx="3337800" cy="1143600"/>
          </a:xfrm>
        </p:grpSpPr>
        <p:sp>
          <p:nvSpPr>
            <p:cNvPr id="290" name="Google Shape;290;p21"/>
            <p:cNvSpPr txBox="1"/>
            <p:nvPr/>
          </p:nvSpPr>
          <p:spPr>
            <a:xfrm>
              <a:off x="3281550" y="3468050"/>
              <a:ext cx="3337800" cy="1143600"/>
            </a:xfrm>
            <a:prstGeom prst="rect">
              <a:avLst/>
            </a:prstGeom>
            <a:noFill/>
            <a:ln cap="flat" cmpd="sng" w="19050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2. Load Forecast Error   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                                     • ≤3% → 0 points       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                                     • 3–10% → 12.5 points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                                     • &gt;10% → 25 points     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91" name="Google Shape;291;p21" title="Screenshot 2025-12-11 at 11.21.18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21600" y="3917225"/>
              <a:ext cx="1250400" cy="4885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 txBox="1"/>
          <p:nvPr/>
        </p:nvSpPr>
        <p:spPr>
          <a:xfrm>
            <a:off x="515450" y="1666364"/>
            <a:ext cx="5554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000" lIns="252000" spcFirstLastPara="1" rIns="2520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ime-based train/validation/test split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8" name="Google Shape;298;p22"/>
          <p:cNvSpPr txBox="1"/>
          <p:nvPr/>
        </p:nvSpPr>
        <p:spPr>
          <a:xfrm>
            <a:off x="844550" y="3435225"/>
            <a:ext cx="3955500" cy="646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 countries: 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   DE   HR   BE   PL   HU   LT   NL   FR   ES  IT   PT   SK 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9" name="Google Shape;299;p22"/>
          <p:cNvGrpSpPr/>
          <p:nvPr/>
        </p:nvGrpSpPr>
        <p:grpSpPr>
          <a:xfrm>
            <a:off x="1673080" y="2110533"/>
            <a:ext cx="5797843" cy="825414"/>
            <a:chOff x="483067" y="2676183"/>
            <a:chExt cx="5797843" cy="825414"/>
          </a:xfrm>
        </p:grpSpPr>
        <p:grpSp>
          <p:nvGrpSpPr>
            <p:cNvPr id="300" name="Google Shape;300;p22"/>
            <p:cNvGrpSpPr/>
            <p:nvPr/>
          </p:nvGrpSpPr>
          <p:grpSpPr>
            <a:xfrm>
              <a:off x="4133754" y="2791541"/>
              <a:ext cx="1642314" cy="710056"/>
              <a:chOff x="4849302" y="2800065"/>
              <a:chExt cx="1958400" cy="846716"/>
            </a:xfrm>
          </p:grpSpPr>
          <p:sp>
            <p:nvSpPr>
              <p:cNvPr id="301" name="Google Shape;301;p22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307AF3"/>
              </a:solidFill>
              <a:ln>
                <a:noFill/>
              </a:ln>
            </p:spPr>
            <p:txBody>
              <a:bodyPr anchorCtr="0" anchor="ctr" bIns="76675" lIns="76675" spcFirstLastPara="1" rIns="76675" wrap="square" tIns="76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2" name="Google Shape;302;p22"/>
              <p:cNvGrpSpPr/>
              <p:nvPr/>
            </p:nvGrpSpPr>
            <p:grpSpPr>
              <a:xfrm>
                <a:off x="5275899" y="2800065"/>
                <a:ext cx="840900" cy="846716"/>
                <a:chOff x="5275899" y="2800065"/>
                <a:chExt cx="840900" cy="846716"/>
              </a:xfrm>
            </p:grpSpPr>
            <p:grpSp>
              <p:nvGrpSpPr>
                <p:cNvPr id="303" name="Google Shape;303;p22"/>
                <p:cNvGrpSpPr/>
                <p:nvPr/>
              </p:nvGrpSpPr>
              <p:grpSpPr>
                <a:xfrm>
                  <a:off x="5620094" y="2800065"/>
                  <a:ext cx="92400" cy="411825"/>
                  <a:chOff x="1657353" y="2563700"/>
                  <a:chExt cx="92400" cy="411825"/>
                </a:xfrm>
              </p:grpSpPr>
              <p:cxnSp>
                <p:nvCxnSpPr>
                  <p:cNvPr id="304" name="Google Shape;304;p22"/>
                  <p:cNvCxnSpPr/>
                  <p:nvPr/>
                </p:nvCxnSpPr>
                <p:spPr>
                  <a:xfrm>
                    <a:off x="1713575" y="2616125"/>
                    <a:ext cx="0" cy="359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05" name="Google Shape;305;p22"/>
                  <p:cNvSpPr/>
                  <p:nvPr/>
                </p:nvSpPr>
                <p:spPr>
                  <a:xfrm>
                    <a:off x="1657353" y="2563700"/>
                    <a:ext cx="92400" cy="92400"/>
                  </a:xfrm>
                  <a:prstGeom prst="ellipse">
                    <a:avLst/>
                  </a:prstGeom>
                  <a:solidFill>
                    <a:schemeClr val="lt1"/>
                  </a:solidFill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76675" lIns="76675" spcFirstLastPara="1" rIns="76675" wrap="square" tIns="766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06" name="Google Shape;306;p22"/>
                <p:cNvSpPr txBox="1"/>
                <p:nvPr/>
              </p:nvSpPr>
              <p:spPr>
                <a:xfrm>
                  <a:off x="5275899" y="3275381"/>
                  <a:ext cx="8409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76675" lIns="76675" spcFirstLastPara="1" rIns="76675" wrap="square" tIns="7667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342"/>
                    </a:spcAft>
                    <a:buNone/>
                  </a:pPr>
                  <a:r>
                    <a:rPr b="1" lang="en-GB" sz="1006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Jul 2025</a:t>
                  </a:r>
                  <a:endParaRPr b="1" sz="1006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307" name="Google Shape;307;p22"/>
            <p:cNvGrpSpPr/>
            <p:nvPr/>
          </p:nvGrpSpPr>
          <p:grpSpPr>
            <a:xfrm>
              <a:off x="483067" y="2791541"/>
              <a:ext cx="3216043" cy="684855"/>
              <a:chOff x="495991" y="2800065"/>
              <a:chExt cx="3835015" cy="816665"/>
            </a:xfrm>
          </p:grpSpPr>
          <p:sp>
            <p:nvSpPr>
              <p:cNvPr id="308" name="Google Shape;308;p22"/>
              <p:cNvSpPr/>
              <p:nvPr/>
            </p:nvSpPr>
            <p:spPr>
              <a:xfrm>
                <a:off x="932605" y="3079470"/>
                <a:ext cx="3398400" cy="133500"/>
              </a:xfrm>
              <a:prstGeom prst="rect">
                <a:avLst/>
              </a:prstGeom>
              <a:solidFill>
                <a:srgbClr val="0942A1"/>
              </a:solidFill>
              <a:ln>
                <a:noFill/>
              </a:ln>
            </p:spPr>
            <p:txBody>
              <a:bodyPr anchorCtr="0" anchor="ctr" bIns="76675" lIns="76675" spcFirstLastPara="1" rIns="76675" wrap="square" tIns="76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9" name="Google Shape;309;p22"/>
              <p:cNvGrpSpPr/>
              <p:nvPr/>
            </p:nvGrpSpPr>
            <p:grpSpPr>
              <a:xfrm>
                <a:off x="495991" y="2800065"/>
                <a:ext cx="871200" cy="816665"/>
                <a:chOff x="495991" y="2800065"/>
                <a:chExt cx="871200" cy="816665"/>
              </a:xfrm>
            </p:grpSpPr>
            <p:sp>
              <p:nvSpPr>
                <p:cNvPr id="310" name="Google Shape;310;p22"/>
                <p:cNvSpPr txBox="1"/>
                <p:nvPr/>
              </p:nvSpPr>
              <p:spPr>
                <a:xfrm>
                  <a:off x="495991" y="3245329"/>
                  <a:ext cx="8712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76675" lIns="76675" spcFirstLastPara="1" rIns="76675" wrap="square" tIns="7667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342"/>
                    </a:spcAft>
                    <a:buNone/>
                  </a:pPr>
                  <a:r>
                    <a:rPr b="1" lang="en-GB" sz="1006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Jan 2023</a:t>
                  </a:r>
                  <a:endParaRPr b="1" sz="1006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grpSp>
              <p:nvGrpSpPr>
                <p:cNvPr id="311" name="Google Shape;311;p22"/>
                <p:cNvGrpSpPr/>
                <p:nvPr/>
              </p:nvGrpSpPr>
              <p:grpSpPr>
                <a:xfrm>
                  <a:off x="881025" y="2800065"/>
                  <a:ext cx="92400" cy="411825"/>
                  <a:chOff x="845575" y="2563700"/>
                  <a:chExt cx="92400" cy="411825"/>
                </a:xfrm>
              </p:grpSpPr>
              <p:cxnSp>
                <p:nvCxnSpPr>
                  <p:cNvPr id="312" name="Google Shape;312;p22"/>
                  <p:cNvCxnSpPr/>
                  <p:nvPr/>
                </p:nvCxnSpPr>
                <p:spPr>
                  <a:xfrm>
                    <a:off x="891775" y="2616125"/>
                    <a:ext cx="0" cy="359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13" name="Google Shape;313;p22"/>
                  <p:cNvSpPr/>
                  <p:nvPr/>
                </p:nvSpPr>
                <p:spPr>
                  <a:xfrm>
                    <a:off x="845575" y="2563700"/>
                    <a:ext cx="92400" cy="92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76675" lIns="76675" spcFirstLastPara="1" rIns="76675" wrap="square" tIns="766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14" name="Google Shape;314;p22"/>
            <p:cNvGrpSpPr/>
            <p:nvPr/>
          </p:nvGrpSpPr>
          <p:grpSpPr>
            <a:xfrm>
              <a:off x="3343536" y="2685532"/>
              <a:ext cx="790268" cy="650228"/>
              <a:chOff x="3906995" y="2673654"/>
              <a:chExt cx="942366" cy="775373"/>
            </a:xfrm>
          </p:grpSpPr>
          <p:sp>
            <p:nvSpPr>
              <p:cNvPr id="315" name="Google Shape;315;p22"/>
              <p:cNvSpPr/>
              <p:nvPr/>
            </p:nvSpPr>
            <p:spPr>
              <a:xfrm>
                <a:off x="4318962" y="3079470"/>
                <a:ext cx="530400" cy="133500"/>
              </a:xfrm>
              <a:prstGeom prst="rect">
                <a:avLst/>
              </a:prstGeom>
              <a:solidFill>
                <a:srgbClr val="307AF3"/>
              </a:solidFill>
              <a:ln>
                <a:noFill/>
              </a:ln>
            </p:spPr>
            <p:txBody>
              <a:bodyPr anchorCtr="0" anchor="ctr" bIns="76675" lIns="76675" spcFirstLastPara="1" rIns="76675" wrap="square" tIns="76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6" name="Google Shape;316;p22"/>
              <p:cNvGrpSpPr/>
              <p:nvPr/>
            </p:nvGrpSpPr>
            <p:grpSpPr>
              <a:xfrm>
                <a:off x="3906995" y="2673654"/>
                <a:ext cx="881400" cy="775373"/>
                <a:chOff x="3906995" y="2673654"/>
                <a:chExt cx="881400" cy="775373"/>
              </a:xfrm>
            </p:grpSpPr>
            <p:sp>
              <p:nvSpPr>
                <p:cNvPr id="317" name="Google Shape;317;p22"/>
                <p:cNvSpPr txBox="1"/>
                <p:nvPr/>
              </p:nvSpPr>
              <p:spPr>
                <a:xfrm>
                  <a:off x="3906995" y="2673654"/>
                  <a:ext cx="8814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76675" lIns="76675" spcFirstLastPara="1" rIns="76675" wrap="square" tIns="76675">
                  <a:noAutofit/>
                </a:bodyPr>
                <a:lstStyle/>
                <a:p>
                  <a:pPr indent="0" lvl="0" marL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342"/>
                    </a:spcAft>
                    <a:buNone/>
                  </a:pPr>
                  <a:r>
                    <a:rPr b="1" lang="en-GB" sz="1006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Dec 2024</a:t>
                  </a:r>
                  <a:endParaRPr b="1" sz="1006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grpSp>
              <p:nvGrpSpPr>
                <p:cNvPr id="318" name="Google Shape;318;p22"/>
                <p:cNvGrpSpPr/>
                <p:nvPr/>
              </p:nvGrpSpPr>
              <p:grpSpPr>
                <a:xfrm rot="10800000">
                  <a:off x="4284732" y="3072909"/>
                  <a:ext cx="92400" cy="376118"/>
                  <a:chOff x="634441" y="2605966"/>
                  <a:chExt cx="92400" cy="376118"/>
                </a:xfrm>
              </p:grpSpPr>
              <p:cxnSp>
                <p:nvCxnSpPr>
                  <p:cNvPr id="319" name="Google Shape;319;p22"/>
                  <p:cNvCxnSpPr/>
                  <p:nvPr/>
                </p:nvCxnSpPr>
                <p:spPr>
                  <a:xfrm>
                    <a:off x="680656" y="2622684"/>
                    <a:ext cx="0" cy="3594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sp>
                <p:nvSpPr>
                  <p:cNvPr id="320" name="Google Shape;320;p22"/>
                  <p:cNvSpPr/>
                  <p:nvPr/>
                </p:nvSpPr>
                <p:spPr>
                  <a:xfrm>
                    <a:off x="634441" y="2605966"/>
                    <a:ext cx="92400" cy="92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76675" lIns="76675" spcFirstLastPara="1" rIns="76675" wrap="square" tIns="7667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cxnSp>
          <p:nvCxnSpPr>
            <p:cNvPr id="321" name="Google Shape;321;p22"/>
            <p:cNvCxnSpPr/>
            <p:nvPr/>
          </p:nvCxnSpPr>
          <p:spPr>
            <a:xfrm rot="10800000">
              <a:off x="5781007" y="3020309"/>
              <a:ext cx="0" cy="301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2" name="Google Shape;322;p22"/>
            <p:cNvSpPr/>
            <p:nvPr/>
          </p:nvSpPr>
          <p:spPr>
            <a:xfrm rot="-293566">
              <a:off x="5742302" y="3284892"/>
              <a:ext cx="77382" cy="7738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6675" lIns="76675" spcFirstLastPara="1" rIns="76675" wrap="square" tIns="76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 txBox="1"/>
            <p:nvPr/>
          </p:nvSpPr>
          <p:spPr>
            <a:xfrm>
              <a:off x="5411510" y="2676183"/>
              <a:ext cx="8694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675" lIns="76675" spcFirstLastPara="1" rIns="76675" wrap="square" tIns="766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342"/>
                </a:spcAft>
                <a:buNone/>
              </a:pPr>
              <a:r>
                <a:rPr b="1" lang="en-GB" sz="1006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Nov 2025</a:t>
              </a:r>
              <a:endParaRPr b="1" sz="1006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22"/>
            <p:cNvSpPr txBox="1"/>
            <p:nvPr/>
          </p:nvSpPr>
          <p:spPr>
            <a:xfrm>
              <a:off x="1887650" y="2883620"/>
              <a:ext cx="758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TRAIN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5" name="Google Shape;325;p22"/>
            <p:cNvSpPr txBox="1"/>
            <p:nvPr/>
          </p:nvSpPr>
          <p:spPr>
            <a:xfrm>
              <a:off x="3689023" y="2883624"/>
              <a:ext cx="1243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VALIDATION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6" name="Google Shape;326;p22"/>
            <p:cNvSpPr txBox="1"/>
            <p:nvPr/>
          </p:nvSpPr>
          <p:spPr>
            <a:xfrm>
              <a:off x="5022600" y="2888038"/>
              <a:ext cx="758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TEST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27" name="Google Shape;3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insights about grid stress</a:t>
            </a:r>
            <a:endParaRPr/>
          </a:p>
        </p:txBody>
      </p:sp>
      <p:sp>
        <p:nvSpPr>
          <p:cNvPr id="333" name="Google Shape;3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4" name="Google Shape;334;p23"/>
          <p:cNvSpPr txBox="1"/>
          <p:nvPr/>
        </p:nvSpPr>
        <p:spPr>
          <a:xfrm>
            <a:off x="2889800" y="4371025"/>
            <a:ext cx="396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NL: high exports and large load forecast errors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23"/>
          <p:cNvPicPr preferRelativeResize="0"/>
          <p:nvPr/>
        </p:nvPicPr>
        <p:blipFill rotWithShape="1">
          <a:blip r:embed="rId3">
            <a:alphaModFix/>
          </a:blip>
          <a:srcRect b="0" l="58025" r="0" t="56297"/>
          <a:stretch/>
        </p:blipFill>
        <p:spPr>
          <a:xfrm>
            <a:off x="2703175" y="1139771"/>
            <a:ext cx="4227525" cy="308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1" name="Google Shape;341;p24"/>
          <p:cNvSpPr txBox="1"/>
          <p:nvPr>
            <p:ph type="title"/>
          </p:nvPr>
        </p:nvSpPr>
        <p:spPr>
          <a:xfrm>
            <a:off x="1207700" y="351125"/>
            <a:ext cx="70389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"/>
          <p:cNvSpPr txBox="1"/>
          <p:nvPr>
            <p:ph idx="4294967295" type="body"/>
          </p:nvPr>
        </p:nvSpPr>
        <p:spPr>
          <a:xfrm>
            <a:off x="293975" y="1658650"/>
            <a:ext cx="2394000" cy="199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highlight>
                  <a:schemeClr val="dk1"/>
                </a:highlight>
              </a:rPr>
              <a:t>Grid Features</a:t>
            </a:r>
            <a:endParaRPr b="1" sz="14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 sz="1100">
                <a:highlight>
                  <a:schemeClr val="dk1"/>
                </a:highlight>
              </a:rPr>
              <a:t>(Operational Signals)</a:t>
            </a:r>
            <a:endParaRPr b="1" sz="11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Electricity load</a:t>
            </a:r>
            <a:endParaRPr sz="12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Imports / exports</a:t>
            </a:r>
            <a:endParaRPr sz="12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Renewable energy output</a:t>
            </a:r>
            <a:endParaRPr sz="12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Reserve margin</a:t>
            </a:r>
            <a:endParaRPr sz="1200"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343" name="Google Shape;343;p24"/>
          <p:cNvSpPr txBox="1"/>
          <p:nvPr>
            <p:ph idx="4294967295" type="body"/>
          </p:nvPr>
        </p:nvSpPr>
        <p:spPr>
          <a:xfrm>
            <a:off x="2890800" y="1658650"/>
            <a:ext cx="2177700" cy="199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highlight>
                  <a:schemeClr val="dk1"/>
                </a:highlight>
              </a:rPr>
              <a:t>Weather Feature</a:t>
            </a:r>
            <a:endParaRPr b="1" sz="14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 sz="1100">
                <a:highlight>
                  <a:schemeClr val="dk1"/>
                </a:highlight>
              </a:rPr>
              <a:t>(External Conditions)</a:t>
            </a:r>
            <a:endParaRPr b="1" sz="11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Temperature</a:t>
            </a:r>
            <a:endParaRPr sz="12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Wind speed</a:t>
            </a:r>
            <a:endParaRPr sz="12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Weather variations</a:t>
            </a:r>
            <a:endParaRPr sz="1200"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344" name="Google Shape;344;p24"/>
          <p:cNvSpPr txBox="1"/>
          <p:nvPr>
            <p:ph idx="4294967295" type="body"/>
          </p:nvPr>
        </p:nvSpPr>
        <p:spPr>
          <a:xfrm>
            <a:off x="5271325" y="1658650"/>
            <a:ext cx="3578700" cy="199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highlight>
                  <a:schemeClr val="dk1"/>
                </a:highlight>
              </a:rPr>
              <a:t>Time-Based Features</a:t>
            </a:r>
            <a:endParaRPr b="1" sz="14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-GB" sz="1100">
                <a:highlight>
                  <a:schemeClr val="dk1"/>
                </a:highlight>
              </a:rPr>
              <a:t>(Patterns Over Time)</a:t>
            </a:r>
            <a:endParaRPr b="1" sz="11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Lags (1h, 24h)</a:t>
            </a:r>
            <a:endParaRPr sz="12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Rolling trends (24h-mean, fluctuation level)</a:t>
            </a:r>
            <a:endParaRPr sz="12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Hour / day / week patterns</a:t>
            </a:r>
            <a:endParaRPr sz="1200">
              <a:highlight>
                <a:schemeClr val="dk1"/>
              </a:highlight>
            </a:endParaRPr>
          </a:p>
          <a:p>
            <a:pPr indent="-304800" lvl="0" marL="36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highlight>
                  <a:schemeClr val="dk1"/>
                </a:highlight>
              </a:rPr>
              <a:t>Seasonal trends</a:t>
            </a:r>
            <a:endParaRPr sz="1200"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/>
          <p:nvPr>
            <p:ph type="title"/>
          </p:nvPr>
        </p:nvSpPr>
        <p:spPr>
          <a:xfrm>
            <a:off x="1406300" y="482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"/>
          <p:cNvSpPr txBox="1"/>
          <p:nvPr>
            <p:ph idx="1" type="body"/>
          </p:nvPr>
        </p:nvSpPr>
        <p:spPr>
          <a:xfrm>
            <a:off x="480625" y="1538025"/>
            <a:ext cx="8495100" cy="76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chemeClr val="dk1"/>
                </a:highlight>
              </a:rPr>
              <a:t>Time-series model -</a:t>
            </a:r>
            <a:r>
              <a:rPr lang="en-GB">
                <a:highlight>
                  <a:schemeClr val="dk1"/>
                </a:highlight>
              </a:rPr>
              <a:t> ARIMA</a:t>
            </a:r>
            <a:endParaRPr>
              <a:highlight>
                <a:schemeClr val="dk1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-GB">
                <a:highlight>
                  <a:schemeClr val="dk1"/>
                </a:highlight>
              </a:rPr>
              <a:t>Machine learning models: </a:t>
            </a:r>
            <a:r>
              <a:rPr lang="en-GB">
                <a:highlight>
                  <a:schemeClr val="dk1"/>
                </a:highlight>
              </a:rPr>
              <a:t> 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chemeClr val="lt1"/>
              </a:highlight>
            </a:endParaRPr>
          </a:p>
        </p:txBody>
      </p: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2" name="Google Shape;352;p25"/>
          <p:cNvSpPr txBox="1"/>
          <p:nvPr>
            <p:ph idx="1" type="body"/>
          </p:nvPr>
        </p:nvSpPr>
        <p:spPr>
          <a:xfrm>
            <a:off x="1030150" y="2303925"/>
            <a:ext cx="3152100" cy="220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dk1"/>
                </a:highlight>
              </a:rPr>
              <a:t>Regression Models</a:t>
            </a:r>
            <a:endParaRPr b="1" sz="11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Linear Models: Linear / Ridge /  Lasso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Decision Tree ( default / shallow)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Random Forests (default / deep / wide )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Gradient Boosting ( sklearn )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XGBoost ( default / deep / regularized )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LightGBM ( default / boosted )</a:t>
            </a:r>
            <a:endParaRPr sz="1100">
              <a:highlight>
                <a:schemeClr val="lt1"/>
              </a:highlight>
            </a:endParaRPr>
          </a:p>
        </p:txBody>
      </p:sp>
      <p:sp>
        <p:nvSpPr>
          <p:cNvPr id="353" name="Google Shape;353;p25"/>
          <p:cNvSpPr txBox="1"/>
          <p:nvPr>
            <p:ph idx="1" type="body"/>
          </p:nvPr>
        </p:nvSpPr>
        <p:spPr>
          <a:xfrm>
            <a:off x="4380350" y="2303925"/>
            <a:ext cx="3678300" cy="220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chemeClr val="dk1"/>
                </a:highlight>
              </a:rPr>
              <a:t>Classification Models</a:t>
            </a:r>
            <a:endParaRPr b="1" sz="1100"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Logistic Regression ( default / balanced )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Decision Tree Classifier ( default / balanced  )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Random Forests Classifier ( default / balanced )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Gradient Boosting Classifier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XGBoost Classifier ( default / scale_pos_weight )</a:t>
            </a:r>
            <a:endParaRPr sz="1100">
              <a:highlight>
                <a:schemeClr val="dk1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chemeClr val="dk1"/>
                </a:highlight>
              </a:rPr>
              <a:t>LightGBM Classifier</a:t>
            </a:r>
            <a:endParaRPr sz="11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